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935" r:id="rId3"/>
    <p:sldId id="1027" r:id="rId4"/>
    <p:sldId id="1168" r:id="rId5"/>
    <p:sldId id="1169" r:id="rId6"/>
    <p:sldId id="1170" r:id="rId7"/>
    <p:sldId id="1171" r:id="rId8"/>
    <p:sldId id="1172" r:id="rId9"/>
    <p:sldId id="1173" r:id="rId10"/>
    <p:sldId id="1174" r:id="rId11"/>
    <p:sldId id="1175" r:id="rId12"/>
    <p:sldId id="1176" r:id="rId13"/>
    <p:sldId id="1177" r:id="rId14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7"/>
  </p:normalViewPr>
  <p:slideViewPr>
    <p:cSldViewPr>
      <p:cViewPr varScale="1">
        <p:scale>
          <a:sx n="106" d="100"/>
          <a:sy n="106" d="100"/>
        </p:scale>
        <p:origin x="180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2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651D09-B048-4B4C-B60E-7C6E2F7797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B9079E-8CA2-4341-80E6-9BAE7D6BE26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8EBA19-FE61-7448-9F5D-80EB5B0EE6D5}" type="datetimeFigureOut">
              <a:rPr lang="en-US" altLang="en-US"/>
              <a:pPr>
                <a:defRPr/>
              </a:pPr>
              <a:t>5/4/20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D8704AD-08D3-A348-99AF-4CB74965196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9FD3E95-D11A-034C-8A9C-CAA2662423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42C5B3-3401-F648-AB5F-07A2C6DF3D4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CB604E-EC08-5046-9A78-13C2D1B5A1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AAEEBED-D4C0-5941-9E47-D41FCBD2C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>
            <a:extLst>
              <a:ext uri="{FF2B5EF4-FFF2-40B4-BE49-F238E27FC236}">
                <a16:creationId xmlns:a16="http://schemas.microsoft.com/office/drawing/2014/main" id="{73FB3B1A-2E93-0B47-9779-777C2B118DC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>
            <a:extLst>
              <a:ext uri="{FF2B5EF4-FFF2-40B4-BE49-F238E27FC236}">
                <a16:creationId xmlns:a16="http://schemas.microsoft.com/office/drawing/2014/main" id="{5701F37A-D96D-7341-B67E-2F08C14E08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363" name="Slide Number Placeholder 3">
            <a:extLst>
              <a:ext uri="{FF2B5EF4-FFF2-40B4-BE49-F238E27FC236}">
                <a16:creationId xmlns:a16="http://schemas.microsoft.com/office/drawing/2014/main" id="{29DA4062-39B1-C74A-B77A-4E353878AB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E0051A1-DE67-1845-AC3D-C6300DDB2AB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C5A11-FC23-A04B-89F8-B2C201719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8AE03-A390-FF4C-92F5-4956CA62C2E4}" type="datetimeFigureOut">
              <a:rPr lang="en-US" altLang="en-US"/>
              <a:pPr>
                <a:defRPr/>
              </a:pPr>
              <a:t>5/4/20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807664-B085-644E-8BB1-A7DF8B50C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1F889-F5B2-D74B-95E2-B1787EC0C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F37E7-33D0-4C4E-B75E-3AD6FD04DF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050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9639DA-006F-8842-A0BB-21B5815EB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7539D-06E6-7748-9BA4-D22567E02F06}" type="datetimeFigureOut">
              <a:rPr lang="en-US" altLang="en-US"/>
              <a:pPr>
                <a:defRPr/>
              </a:pPr>
              <a:t>5/4/20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2349C-52E1-BE40-B359-313D3A990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41172-E479-0843-B803-587F7C945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5F56E-F111-8244-8DC6-814EB4A213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654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6B255-0CC7-8147-BAEB-C09CB3D3E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02B6C-B476-9B40-897B-845FF8AA2FE3}" type="datetimeFigureOut">
              <a:rPr lang="en-US" altLang="en-US"/>
              <a:pPr>
                <a:defRPr/>
              </a:pPr>
              <a:t>5/4/20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EF28B-9195-024D-B07E-5FE20111F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4E9EC-AD2E-844E-A34D-B3E762A75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54D29-AE09-5C40-88DA-D06B3A6466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445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DF199-7BCD-A84F-AD13-D2165968C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683B9-7E06-EB44-8ABC-0009BD58B4AF}" type="datetimeFigureOut">
              <a:rPr lang="en-US" altLang="en-US"/>
              <a:pPr>
                <a:defRPr/>
              </a:pPr>
              <a:t>5/4/20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AFA6F-9F17-9044-BBE8-7AA813137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99EA7-F5D2-174D-B4B5-E6FEB94BB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4A871-0CF1-5745-80C5-3941533FDD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363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5D089-8104-7B43-A3BB-DFAF243C2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E46F8-C5BF-724E-A54D-AB27584BAF2F}" type="datetimeFigureOut">
              <a:rPr lang="en-US" altLang="en-US"/>
              <a:pPr>
                <a:defRPr/>
              </a:pPr>
              <a:t>5/4/20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B08B93-BD6A-9441-B5BA-A1A905B23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8CEC2-1380-7249-BFF0-85B075D4E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94AD9-D9F2-3D45-BB6F-4DD5C114B4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6363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FC820B2-98C1-484A-BCA8-1F9B96C25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76043-8BF4-8049-8FE6-AFC591F10103}" type="datetimeFigureOut">
              <a:rPr lang="en-US" altLang="en-US"/>
              <a:pPr>
                <a:defRPr/>
              </a:pPr>
              <a:t>5/4/20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A50523E-3E26-2E4E-9720-B2A7AA79B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A4253D0-09E9-FC41-B415-7848E8FBB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3BBE2-F47F-D74E-A2A4-1F68902503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8012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977D358-9604-3949-8638-935D7083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4D5F6-028F-E54C-ACAE-6AA97CCFC375}" type="datetimeFigureOut">
              <a:rPr lang="en-US" altLang="en-US"/>
              <a:pPr>
                <a:defRPr/>
              </a:pPr>
              <a:t>5/4/20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5DF6578-B2C4-A941-B7F2-2D8ABE9BA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BC0D453-F79D-C147-9256-E1A48D19B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6D9F1-99CC-C941-92AD-B4D3E4FA23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49E4C4E-DA8D-9948-907A-AAA724EE1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FADDD-6460-0A4B-A717-F75E3089D5CD}" type="datetimeFigureOut">
              <a:rPr lang="en-US" altLang="en-US"/>
              <a:pPr>
                <a:defRPr/>
              </a:pPr>
              <a:t>5/4/20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FD907C0-8AD4-0440-B869-13534BEC2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BF71205-79C3-9A46-A9A8-6772AEE48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67AEF-27E4-694A-8BE8-506CEA0FD6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8512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24D01E1-69AD-8149-80D5-3281FB9CC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10953-635B-2840-9087-4CA4B360A0C6}" type="datetimeFigureOut">
              <a:rPr lang="en-US" altLang="en-US"/>
              <a:pPr>
                <a:defRPr/>
              </a:pPr>
              <a:t>5/4/20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334E721-6EAC-2340-93A2-D55419BF5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A523D97-A905-AA4B-A25B-F54D9066A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AB29F-5C47-5B40-A77F-21C61A014C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5190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3A59314-E752-EA4A-8F87-FC11581ED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C8F10-83FE-1243-A25F-2ABCBCDC8562}" type="datetimeFigureOut">
              <a:rPr lang="en-US" altLang="en-US"/>
              <a:pPr>
                <a:defRPr/>
              </a:pPr>
              <a:t>5/4/20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E5AB19C-B2A3-3849-927C-C32E070CD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CC3AE8-AB72-7E48-929F-C51587895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5C770-D684-C54E-893F-4502301832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8709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94C814E-4A3F-7E4D-A9D1-8138FCBC6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1880B-A4B6-3A4D-ACAA-DAC0DE113E00}" type="datetimeFigureOut">
              <a:rPr lang="en-US" altLang="en-US"/>
              <a:pPr>
                <a:defRPr/>
              </a:pPr>
              <a:t>5/4/20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FBD9C69-E24E-BC4F-83E9-DCD064C8D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54DBF18-8EA6-DA43-BEF0-9E427EC67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2C56E-73D0-B840-B0C0-C722BFA06B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1154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9BB1562-9EF2-9C4E-90B2-C6CF632C454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505766F-C493-9241-BEFA-CE86817BF64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2939E-5010-1944-B342-306F1B242F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06E1EA9-FE46-1044-BAB4-A44682AD90DC}" type="datetimeFigureOut">
              <a:rPr lang="en-US" altLang="en-US"/>
              <a:pPr>
                <a:defRPr/>
              </a:pPr>
              <a:t>5/4/20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3B475-2694-BA45-A183-C2A8B43C40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13037-132C-594C-91F7-94AADDD0C9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276B7C-A90C-4A46-939C-1CD41040EA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>
            <a:extLst>
              <a:ext uri="{FF2B5EF4-FFF2-40B4-BE49-F238E27FC236}">
                <a16:creationId xmlns:a16="http://schemas.microsoft.com/office/drawing/2014/main" id="{D228B833-82F8-E648-B9E2-D9623D0F01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Cancer Biology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Biol 445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9925FD-61BB-E641-B922-7D4F705C4D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Spring 2020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Dr. Heidi Super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Lecture 33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5-4-2020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04F6D-1A7B-AC46-9606-19CAD8F8F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FACB4-319B-6247-B098-828558AB2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Tumor cell genetic analysis can also tell us if the tumor is evolving---Are new mutations showing up that indicate tumor cells are becoming more invasive or metastasizing. </a:t>
            </a:r>
          </a:p>
          <a:p>
            <a:endParaRPr lang="en-US" dirty="0"/>
          </a:p>
          <a:p>
            <a:r>
              <a:rPr lang="en-US" dirty="0"/>
              <a:t>Physicians may change drugs or treatment plans based on a predominant new mutation. </a:t>
            </a:r>
          </a:p>
        </p:txBody>
      </p:sp>
    </p:spTree>
    <p:extLst>
      <p:ext uri="{BB962C8B-B14F-4D97-AF65-F5344CB8AC3E}">
        <p14:creationId xmlns:p14="http://schemas.microsoft.com/office/powerpoint/2010/main" val="1226856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29D9D-F1C8-3F4D-AC12-2492B27DC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Analysis of patient’s genome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7E2B0-E30D-4D41-9668-58FD075D9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that there are some inherited mutations (not somatic cell mutations) that put a person at increased risk---slight to highly probable---for developing cancer.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718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7DBB6-409D-F745-B57C-71A03CCC6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0B390-B536-CF47-9F46-65D80A795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Those mutations (patient’s genetic background) may inform a physician about the origins of the cancer AND help in a decision about treatment plan…</a:t>
            </a:r>
          </a:p>
          <a:p>
            <a:endParaRPr lang="en-US" dirty="0"/>
          </a:p>
          <a:p>
            <a:r>
              <a:rPr lang="en-US" dirty="0"/>
              <a:t>Equally/more important, any germline mutations will be important family history information for living and future relatives of the patient.</a:t>
            </a:r>
          </a:p>
        </p:txBody>
      </p:sp>
    </p:spTree>
    <p:extLst>
      <p:ext uri="{BB962C8B-B14F-4D97-AF65-F5344CB8AC3E}">
        <p14:creationId xmlns:p14="http://schemas.microsoft.com/office/powerpoint/2010/main" val="1670873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79CFB-2686-134E-84ED-C4079F332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E6742-C150-AB46-8A7B-5184B153A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7848600" cy="5615782"/>
          </a:xfrm>
        </p:spPr>
        <p:txBody>
          <a:bodyPr/>
          <a:lstStyle/>
          <a:p>
            <a:r>
              <a:rPr lang="en-US" dirty="0"/>
              <a:t>At this point in the course I would share genetic analysis results from a colleagues father….We would take part of a class period to group up and analyze it together.</a:t>
            </a:r>
          </a:p>
          <a:p>
            <a:endParaRPr lang="en-US" dirty="0"/>
          </a:p>
          <a:p>
            <a:r>
              <a:rPr lang="en-US" dirty="0"/>
              <a:t>* </a:t>
            </a:r>
            <a:r>
              <a:rPr lang="en-US" u="sng" dirty="0"/>
              <a:t>Please see the email with attached documents.  </a:t>
            </a:r>
            <a:r>
              <a:rPr lang="en-US" dirty="0"/>
              <a:t>Read through and digest the information.  Google any and everything. </a:t>
            </a:r>
          </a:p>
          <a:p>
            <a:r>
              <a:rPr lang="en-US" dirty="0"/>
              <a:t>Refer back to---and add to your gene chart!  Specific questions will follow.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097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CC020-2E6C-2249-87BE-21254494B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9F857-6F64-FC45-8B90-2EE4321A1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90600"/>
            <a:ext cx="8229600" cy="5791200"/>
          </a:xfrm>
        </p:spPr>
        <p:txBody>
          <a:bodyPr/>
          <a:lstStyle/>
          <a:p>
            <a:r>
              <a:rPr lang="en-US" dirty="0"/>
              <a:t>Quiz 5 – Grading now.</a:t>
            </a:r>
          </a:p>
          <a:p>
            <a:endParaRPr lang="en-US" dirty="0"/>
          </a:p>
          <a:p>
            <a:r>
              <a:rPr lang="en-US" dirty="0"/>
              <a:t>Final exam---May 11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>
                <a:highlight>
                  <a:srgbClr val="FFFF00"/>
                </a:highlight>
              </a:rPr>
              <a:t>–10 am – 11:50 am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(misprint in syllabus)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We will discuss format for the exam on Wednesday—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578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97296-37F6-8548-B0BB-22335CB5D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were we?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81743-5E49-A94D-9326-223AE1D00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/>
          <a:lstStyle/>
          <a:p>
            <a:r>
              <a:rPr lang="en-US" dirty="0"/>
              <a:t>Clinical trials</a:t>
            </a:r>
          </a:p>
          <a:p>
            <a:r>
              <a:rPr lang="en-US" dirty="0"/>
              <a:t>FDA approval of drugs</a:t>
            </a:r>
          </a:p>
          <a:p>
            <a:r>
              <a:rPr lang="en-US" dirty="0"/>
              <a:t>Emergency use authorization</a:t>
            </a:r>
          </a:p>
          <a:p>
            <a:pPr lvl="1"/>
            <a:r>
              <a:rPr lang="en-US" dirty="0"/>
              <a:t>Happening now for several drugs, procedures, devices related to COVID-19 </a:t>
            </a:r>
          </a:p>
          <a:p>
            <a:pPr marL="457200" lvl="1" indent="0">
              <a:buNone/>
            </a:pPr>
            <a:r>
              <a:rPr lang="en-US" b="1" i="1" dirty="0"/>
              <a:t>	</a:t>
            </a:r>
            <a:r>
              <a:rPr lang="en-US" b="1" i="1" dirty="0" err="1"/>
              <a:t>Remdesivir</a:t>
            </a:r>
            <a:r>
              <a:rPr lang="en-US" dirty="0"/>
              <a:t>—antiviral approved over the 	weekend due to some effect with hospitalized 	Covid-19-infected people.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	EUAs for Covid-19 testing, equipment 	decontamination procedures, face shields.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820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EDFD9-CE20-B54E-9C5C-00441B9E1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were we?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26E3F-9D55-DD49-9A38-2EA4C4BE3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Rational drug design—Gleevec one example</a:t>
            </a:r>
          </a:p>
          <a:p>
            <a:pPr lvl="1"/>
            <a:r>
              <a:rPr lang="en-US" dirty="0"/>
              <a:t>A small molecule inhibitor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Discussed gene therapy approaches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051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44141-C660-4042-A4B0-7C461B0D1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07C00-FD2F-B646-8F69-B7A2F6190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of what we have discussed recently in terms of cancer treatment relies on genetic analysis.</a:t>
            </a:r>
          </a:p>
          <a:p>
            <a:pPr lvl="1"/>
            <a:r>
              <a:rPr lang="en-US" dirty="0"/>
              <a:t>Knowing which gene alterations are contributing to the disease allows the rational approach to treatment</a:t>
            </a:r>
          </a:p>
          <a:p>
            <a:r>
              <a:rPr lang="en-US" dirty="0"/>
              <a:t>2 primary types of  genetic analysis may be part of a patient’s medical course</a:t>
            </a:r>
          </a:p>
        </p:txBody>
      </p:sp>
    </p:spTree>
    <p:extLst>
      <p:ext uri="{BB962C8B-B14F-4D97-AF65-F5344CB8AC3E}">
        <p14:creationId xmlns:p14="http://schemas.microsoft.com/office/powerpoint/2010/main" val="3439971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6CA6A-0619-0D4C-BDA8-BD40BA60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 Tumor cell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EAA66-FA62-D44B-9B7A-5DAC2494C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/>
          <a:lstStyle/>
          <a:p>
            <a:r>
              <a:rPr lang="en-US" dirty="0"/>
              <a:t>Since cancer is a disease that most often results from acquired mutations over time in a particular cell somatic cell, the specific mutations associated with the tumor dictate which drugs (if available) may work best to affect tumor cells. </a:t>
            </a:r>
          </a:p>
          <a:p>
            <a:r>
              <a:rPr lang="en-US" dirty="0"/>
              <a:t>Equally important, the </a:t>
            </a:r>
            <a:r>
              <a:rPr lang="en-US" i="1" u="sng" dirty="0"/>
              <a:t>lack</a:t>
            </a:r>
            <a:r>
              <a:rPr lang="en-US" dirty="0"/>
              <a:t> of such genetic alterations in non-tumor cells minimizes the chance of being affected by the rationally designed drug.</a:t>
            </a:r>
          </a:p>
        </p:txBody>
      </p:sp>
    </p:spTree>
    <p:extLst>
      <p:ext uri="{BB962C8B-B14F-4D97-AF65-F5344CB8AC3E}">
        <p14:creationId xmlns:p14="http://schemas.microsoft.com/office/powerpoint/2010/main" val="2950430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10558-87D5-B440-9A04-34FC82F87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9B559-3F6C-FF4B-BD84-FAA19E1DE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Tumor cells are typically obtained from solid tumors by a biopsy.  Depending on the tissue, this can be an quick, in-patient procedure or a more invasive, surgical procedure. </a:t>
            </a:r>
          </a:p>
          <a:p>
            <a:endParaRPr lang="en-US" dirty="0"/>
          </a:p>
          <a:p>
            <a:r>
              <a:rPr lang="en-US" dirty="0"/>
              <a:t>Depending on the tumor, non-tumor, supporting cells, TILs, may be a significant contaminant.</a:t>
            </a:r>
          </a:p>
        </p:txBody>
      </p:sp>
    </p:spTree>
    <p:extLst>
      <p:ext uri="{BB962C8B-B14F-4D97-AF65-F5344CB8AC3E}">
        <p14:creationId xmlns:p14="http://schemas.microsoft.com/office/powerpoint/2010/main" val="1046680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1AE59-5334-A743-8B54-6A8E61CCF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07FCD-3D52-9541-A17E-CE3AADADD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“Liquid biopsies” are becoming more common.  </a:t>
            </a:r>
          </a:p>
          <a:p>
            <a:pPr lvl="1"/>
            <a:r>
              <a:rPr lang="en-US" dirty="0"/>
              <a:t>A simple blood draw can allow detection of small numbers of circulating tumor cells.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Equally useful is the collection of circulating tumor cell DNA—</a:t>
            </a:r>
            <a:r>
              <a:rPr lang="en-US" dirty="0" err="1"/>
              <a:t>ctDNA</a:t>
            </a:r>
            <a:r>
              <a:rPr lang="en-US" dirty="0"/>
              <a:t>.  As tumor cells die—i.e. when T-cells kill them, or die for other reasons,  their DNA is released and is detectable in blood. </a:t>
            </a:r>
          </a:p>
        </p:txBody>
      </p:sp>
    </p:spTree>
    <p:extLst>
      <p:ext uri="{BB962C8B-B14F-4D97-AF65-F5344CB8AC3E}">
        <p14:creationId xmlns:p14="http://schemas.microsoft.com/office/powerpoint/2010/main" val="2818146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51C39-3E1A-EF43-98B3-E74F0AE2D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A062D-E501-E744-8931-97042009A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Tests like polymerase chain reaction (PCR) followed by direct sequencing of liquid biopsy DNA, may detect tumor-associated gene mutations.</a:t>
            </a:r>
          </a:p>
          <a:p>
            <a:endParaRPr lang="en-US" dirty="0"/>
          </a:p>
          <a:p>
            <a:r>
              <a:rPr lang="en-US" dirty="0"/>
              <a:t>We already mentioned the term “minimum residual disease” ---Tumor-associated mutation detection allows detection and quantification of tumor cells.</a:t>
            </a:r>
          </a:p>
        </p:txBody>
      </p:sp>
    </p:spTree>
    <p:extLst>
      <p:ext uri="{BB962C8B-B14F-4D97-AF65-F5344CB8AC3E}">
        <p14:creationId xmlns:p14="http://schemas.microsoft.com/office/powerpoint/2010/main" val="2408666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8774</TotalTime>
  <Words>571</Words>
  <Application>Microsoft Macintosh PowerPoint</Application>
  <PresentationFormat>On-screen Show (4:3)</PresentationFormat>
  <Paragraphs>57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Cancer Biology Biol 445</vt:lpstr>
      <vt:lpstr>Announcements</vt:lpstr>
      <vt:lpstr>Where were we?</vt:lpstr>
      <vt:lpstr>Where were we?</vt:lpstr>
      <vt:lpstr>PowerPoint Presentation</vt:lpstr>
      <vt:lpstr>1.  Tumor cell analysis</vt:lpstr>
      <vt:lpstr>PowerPoint Presentation</vt:lpstr>
      <vt:lpstr>PowerPoint Presentation</vt:lpstr>
      <vt:lpstr>PowerPoint Presentation</vt:lpstr>
      <vt:lpstr>PowerPoint Presentation</vt:lpstr>
      <vt:lpstr>2. Analysis of patient’s genome</vt:lpstr>
      <vt:lpstr>PowerPoint Presentation</vt:lpstr>
      <vt:lpstr>Homework</vt:lpstr>
    </vt:vector>
  </TitlesOfParts>
  <Company>CEANDSU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Cancer Biology Biol 445</dc:title>
  <dc:creator>Joe.Super</dc:creator>
  <cp:lastModifiedBy>Super, Heidi</cp:lastModifiedBy>
  <cp:revision>302</cp:revision>
  <cp:lastPrinted>2020-02-12T16:48:13Z</cp:lastPrinted>
  <dcterms:created xsi:type="dcterms:W3CDTF">2010-08-03T14:43:51Z</dcterms:created>
  <dcterms:modified xsi:type="dcterms:W3CDTF">2020-05-04T13:41:34Z</dcterms:modified>
</cp:coreProperties>
</file>